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Poppins Light" panose="020B0604020202020204" charset="0"/>
      <p:regular r:id="rId12"/>
    </p:embeddedFont>
    <p:embeddedFont>
      <p:font typeface="Arial Black" panose="020B0A04020102020204" pitchFamily="34" charset="0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 Light" panose="020B0604020202020204" charset="0"/>
      <p:regular r:id="rId1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920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5813" y="618173"/>
            <a:ext cx="7572375" cy="140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Pipeline: O Conceito e Aplicações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5813" y="2358152"/>
            <a:ext cx="7572375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Este trabalho explora o conceito de pipeline na computação e tecnologia.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85813" y="2969895"/>
            <a:ext cx="7572375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Sistemas Computacionais e Segurança – SCS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5813" y="3581638"/>
            <a:ext cx="7572375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Grupo composto por: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5813" y="4193381"/>
            <a:ext cx="7572375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Eduardo Cecilio Alves Santos – RA:824224719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85813" y="4805124"/>
            <a:ext cx="7572375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Ian Bastos Leme de Moraes – RA:825111187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85813" y="5416867"/>
            <a:ext cx="7572375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Kauan Camargo – RA: 825141414 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85813" y="6028611"/>
            <a:ext cx="7572375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Lucas Tosta Piola – RA:825137169 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85813" y="6640354"/>
            <a:ext cx="7572375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Victor Gonçalves Volpi – RA:825117218 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85813" y="7252097"/>
            <a:ext cx="7572375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Wagner Quispe Espinal – RA:823154959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94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O que é Pipeline?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5270897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Modelo Sequencial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Processamento de dados em etapas conectadas, como uma linha de montagem.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5235893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0963" y="5270897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73008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Divisão de Tarefas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973008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As operações são divididas em estágios menores e mais gerenciáveis.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9677995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63065" y="5270897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415111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Fluxo Contínuo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415111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Os dados fluem entre as etapas, permitindo processamento paralelo eficiente.</a:t>
            </a:r>
            <a:endParaRPr lang="en-US" sz="1750" dirty="0"/>
          </a:p>
        </p:txBody>
      </p:sp>
      <p:sp>
        <p:nvSpPr>
          <p:cNvPr id="16" name="Retângulo 15"/>
          <p:cNvSpPr/>
          <p:nvPr/>
        </p:nvSpPr>
        <p:spPr>
          <a:xfrm>
            <a:off x="12557051" y="7453423"/>
            <a:ext cx="2073349" cy="7761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2641521"/>
            <a:ext cx="4919305" cy="29464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0756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Pipeline em Arquitetura de Computadores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793790" y="283333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1303973" y="2833330"/>
            <a:ext cx="3799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Busca da instrução (Fetch)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303973" y="332374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Captura a próxima instrução para processamento.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133951" y="391346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644134" y="3913465"/>
            <a:ext cx="34722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Decodificação (Decode)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644134" y="440388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Interpreta a instrução para o processador.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1474232" y="49936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984415" y="49936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Execução (Execute)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984415" y="548401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Realiza as operações definidas pela instrução.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1814513" y="60737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2324695" y="6073735"/>
            <a:ext cx="39340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Acesso à memória e escrita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2324695" y="656415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Lê/escreve dados e grava resultados finais.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25" y="2863453"/>
            <a:ext cx="4933950" cy="250257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594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Pipeline em DevOps (CI/CD)</a:t>
            </a:r>
            <a:endParaRPr lang="en-US" sz="43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2320052"/>
            <a:ext cx="1104424" cy="132528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695128" y="254091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Build</a:t>
            </a:r>
            <a:endParaRPr lang="en-US" sz="2150" dirty="0"/>
          </a:p>
        </p:txBody>
      </p:sp>
      <p:sp>
        <p:nvSpPr>
          <p:cNvPr id="7" name="Text 2"/>
          <p:cNvSpPr/>
          <p:nvPr/>
        </p:nvSpPr>
        <p:spPr>
          <a:xfrm>
            <a:off x="7695128" y="301847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Compilação e preparação do código.</a:t>
            </a:r>
            <a:endParaRPr lang="en-US" sz="17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3645337"/>
            <a:ext cx="1104424" cy="132528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695128" y="386619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Test</a:t>
            </a:r>
            <a:endParaRPr lang="en-US" sz="2150" dirty="0"/>
          </a:p>
        </p:txBody>
      </p:sp>
      <p:sp>
        <p:nvSpPr>
          <p:cNvPr id="10" name="Text 4"/>
          <p:cNvSpPr/>
          <p:nvPr/>
        </p:nvSpPr>
        <p:spPr>
          <a:xfrm>
            <a:off x="7695128" y="434375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Execução de testes automatizados rigorosos.</a:t>
            </a:r>
            <a:endParaRPr lang="en-US" sz="17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9473" y="4970621"/>
            <a:ext cx="1104424" cy="1325285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695128" y="519148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Release</a:t>
            </a:r>
            <a:endParaRPr lang="en-US" sz="2150" dirty="0"/>
          </a:p>
        </p:txBody>
      </p:sp>
      <p:sp>
        <p:nvSpPr>
          <p:cNvPr id="13" name="Text 6"/>
          <p:cNvSpPr/>
          <p:nvPr/>
        </p:nvSpPr>
        <p:spPr>
          <a:xfrm>
            <a:off x="7695128" y="5669042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Liberação do software para ambiente controlado.</a:t>
            </a:r>
            <a:endParaRPr lang="en-US" sz="170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59473" y="6295906"/>
            <a:ext cx="1104424" cy="1325285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695128" y="651676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Deploy</a:t>
            </a:r>
            <a:endParaRPr lang="en-US" sz="2150" dirty="0"/>
          </a:p>
        </p:txBody>
      </p:sp>
      <p:sp>
        <p:nvSpPr>
          <p:cNvPr id="16" name="Text 8"/>
          <p:cNvSpPr/>
          <p:nvPr/>
        </p:nvSpPr>
        <p:spPr>
          <a:xfrm>
            <a:off x="7695128" y="699432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Implantação no ambiente de produção final.</a:t>
            </a:r>
            <a:endParaRPr lang="en-US" sz="1700" dirty="0"/>
          </a:p>
        </p:txBody>
      </p:sp>
      <p:sp>
        <p:nvSpPr>
          <p:cNvPr id="17" name="Retângulo 16"/>
          <p:cNvSpPr/>
          <p:nvPr/>
        </p:nvSpPr>
        <p:spPr>
          <a:xfrm>
            <a:off x="12557051" y="7453423"/>
            <a:ext cx="2073349" cy="7761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13339" y="4889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Pipeline de Dados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132494" y="3494397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Extração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279875" y="3611953"/>
            <a:ext cx="427017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Coleta de dados de múltiplas fontes diversas.</a:t>
            </a:r>
            <a:endParaRPr lang="en-US" sz="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6866" y="1286383"/>
            <a:ext cx="4842748" cy="4842748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3675" y="3310267"/>
            <a:ext cx="169664" cy="2120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789635" y="224126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Transformação</a:t>
            </a:r>
            <a:endParaRPr lang="en-US" sz="1100" dirty="0"/>
          </a:p>
        </p:txBody>
      </p:sp>
      <p:sp>
        <p:nvSpPr>
          <p:cNvPr id="8" name="Text 4"/>
          <p:cNvSpPr/>
          <p:nvPr/>
        </p:nvSpPr>
        <p:spPr>
          <a:xfrm>
            <a:off x="9789635" y="2358820"/>
            <a:ext cx="432696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Limpeza e organização para uso confiável.</a:t>
            </a:r>
            <a:endParaRPr lang="en-US" sz="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6866" y="1286383"/>
            <a:ext cx="4842748" cy="4842748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00568" y="2301331"/>
            <a:ext cx="169664" cy="21205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89635" y="4747649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Carga</a:t>
            </a:r>
            <a:endParaRPr lang="en-US" sz="1100" dirty="0"/>
          </a:p>
        </p:txBody>
      </p:sp>
      <p:sp>
        <p:nvSpPr>
          <p:cNvPr id="12" name="Text 6"/>
          <p:cNvSpPr/>
          <p:nvPr/>
        </p:nvSpPr>
        <p:spPr>
          <a:xfrm>
            <a:off x="9789635" y="4865204"/>
            <a:ext cx="432696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Armazenamento dos dados em destino adequado.</a:t>
            </a:r>
            <a:endParaRPr lang="en-US" sz="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76866" y="1286383"/>
            <a:ext cx="4842748" cy="4842748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5862" y="5193359"/>
            <a:ext cx="169664" cy="212050"/>
          </a:xfrm>
          <a:prstGeom prst="rect">
            <a:avLst/>
          </a:prstGeom>
        </p:spPr>
      </p:pic>
      <p:sp>
        <p:nvSpPr>
          <p:cNvPr id="16" name="Retângulo 15"/>
          <p:cNvSpPr/>
          <p:nvPr/>
        </p:nvSpPr>
        <p:spPr>
          <a:xfrm>
            <a:off x="12557051" y="7453423"/>
            <a:ext cx="2073349" cy="7761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6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581" y="1283732"/>
            <a:ext cx="12036145" cy="6010203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765005" y="680484"/>
            <a:ext cx="1066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IMAGEM ILUSTATIVA – PIPELINE DE DADOS</a:t>
            </a:r>
            <a:endParaRPr lang="pt-BR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12557051" y="7453423"/>
            <a:ext cx="2073349" cy="7761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673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66784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Importância do Pipeline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4892" y="3294936"/>
            <a:ext cx="318968" cy="3986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357217" y="2905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Eficiência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5357217" y="3396139"/>
            <a:ext cx="550306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Processamento em paralelo acelera tarefas complexas.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56565B"/>
          </a:solidFill>
          <a:ln/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4892" y="4496633"/>
            <a:ext cx="318968" cy="3986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Automação</a:t>
            </a:r>
            <a:endParaRPr lang="en-US" sz="2200" dirty="0"/>
          </a:p>
        </p:txBody>
      </p:sp>
      <p:sp>
        <p:nvSpPr>
          <p:cNvPr id="11" name="Text 5"/>
          <p:cNvSpPr/>
          <p:nvPr/>
        </p:nvSpPr>
        <p:spPr>
          <a:xfrm>
            <a:off x="6433304" y="4759762"/>
            <a:ext cx="4831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Reduz erros humanos e aumenta a consistência.</a:t>
            </a:r>
            <a:endParaRPr lang="en-US" sz="1750" dirty="0"/>
          </a:p>
        </p:txBody>
      </p:sp>
      <p:sp>
        <p:nvSpPr>
          <p:cNvPr id="12" name="Shape 6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56565B"/>
          </a:solidFill>
          <a:ln/>
        </p:spPr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94773" y="5860256"/>
            <a:ext cx="318968" cy="398621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509272" y="5632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Escalabilidade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509272" y="6123384"/>
            <a:ext cx="5039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Sistemas podem crescer sem perder performance.</a:t>
            </a:r>
            <a:endParaRPr lang="en-US" sz="1750" dirty="0"/>
          </a:p>
        </p:txBody>
      </p:sp>
      <p:sp>
        <p:nvSpPr>
          <p:cNvPr id="17" name="Retângulo 16"/>
          <p:cNvSpPr/>
          <p:nvPr/>
        </p:nvSpPr>
        <p:spPr>
          <a:xfrm>
            <a:off x="12557051" y="7453423"/>
            <a:ext cx="2073349" cy="7761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7012"/>
            <a:ext cx="67923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Ferramentas de Pipeline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2165390"/>
            <a:ext cx="3120747" cy="3120747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3608" y="2165390"/>
            <a:ext cx="3120866" cy="3120866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5926" y="2165390"/>
            <a:ext cx="3120747" cy="3120747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08124" y="2165390"/>
            <a:ext cx="3120866" cy="3120866"/>
          </a:xfrm>
          <a:prstGeom prst="rect">
            <a:avLst/>
          </a:prstGeom>
        </p:spPr>
      </p:pic>
      <p:sp>
        <p:nvSpPr>
          <p:cNvPr id="7" name="Shape 1"/>
          <p:cNvSpPr/>
          <p:nvPr/>
        </p:nvSpPr>
        <p:spPr>
          <a:xfrm>
            <a:off x="793790" y="5687378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2"/>
          <p:cNvSpPr/>
          <p:nvPr/>
        </p:nvSpPr>
        <p:spPr>
          <a:xfrm>
            <a:off x="1028224" y="5921812"/>
            <a:ext cx="29266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Integração Contínua</a:t>
            </a:r>
            <a:endParaRPr lang="en-US" sz="2200" dirty="0"/>
          </a:p>
        </p:txBody>
      </p:sp>
      <p:sp>
        <p:nvSpPr>
          <p:cNvPr id="9" name="Text 3"/>
          <p:cNvSpPr/>
          <p:nvPr/>
        </p:nvSpPr>
        <p:spPr>
          <a:xfrm>
            <a:off x="1028224" y="641223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GitHub Actions e Jenkins automatizam testes e builds.</a:t>
            </a:r>
            <a:endParaRPr lang="en-US" sz="1750" dirty="0"/>
          </a:p>
        </p:txBody>
      </p:sp>
      <p:sp>
        <p:nvSpPr>
          <p:cNvPr id="10" name="Shape 4"/>
          <p:cNvSpPr/>
          <p:nvPr/>
        </p:nvSpPr>
        <p:spPr>
          <a:xfrm>
            <a:off x="5216962" y="5687378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5"/>
          <p:cNvSpPr/>
          <p:nvPr/>
        </p:nvSpPr>
        <p:spPr>
          <a:xfrm>
            <a:off x="5451396" y="59218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Entrega Contínua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5451396" y="641223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GitLab CI e CircleCI facilitam a implantação automática.</a:t>
            </a:r>
            <a:endParaRPr lang="en-US" sz="1750" dirty="0"/>
          </a:p>
        </p:txBody>
      </p:sp>
      <p:sp>
        <p:nvSpPr>
          <p:cNvPr id="13" name="Shape 7"/>
          <p:cNvSpPr/>
          <p:nvPr/>
        </p:nvSpPr>
        <p:spPr>
          <a:xfrm>
            <a:off x="9640133" y="5687378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8"/>
          <p:cNvSpPr/>
          <p:nvPr/>
        </p:nvSpPr>
        <p:spPr>
          <a:xfrm>
            <a:off x="9874568" y="59218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Orquestração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9874568" y="641223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Ferramentas coordenam fluxos complexos de trabalho.</a:t>
            </a:r>
            <a:endParaRPr lang="en-US" sz="1750" dirty="0"/>
          </a:p>
        </p:txBody>
      </p:sp>
      <p:sp>
        <p:nvSpPr>
          <p:cNvPr id="16" name="Retângulo 15"/>
          <p:cNvSpPr/>
          <p:nvPr/>
        </p:nvSpPr>
        <p:spPr>
          <a:xfrm>
            <a:off x="12557051" y="7453423"/>
            <a:ext cx="2073349" cy="7761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9113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📚</a:t>
            </a: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 Referências Fundamentais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88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TANENBAUM, A. S.; Organizações Estruturais de Computadores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59105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Engenharia de Software Moderna – Ian Sommerville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03324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Documentação do GitHub Actions: https://docs.github.com/actions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47544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 Engineering on Google Cloud Platform – Coursera</a:t>
            </a:r>
            <a:endParaRPr lang="en-US" sz="1750" dirty="0"/>
          </a:p>
        </p:txBody>
      </p:sp>
      <p:sp>
        <p:nvSpPr>
          <p:cNvPr id="8" name="Retângulo 7"/>
          <p:cNvSpPr/>
          <p:nvPr/>
        </p:nvSpPr>
        <p:spPr>
          <a:xfrm>
            <a:off x="12557051" y="7453423"/>
            <a:ext cx="2073349" cy="7761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338</Words>
  <Application>Microsoft Office PowerPoint</Application>
  <PresentationFormat>Personalizar</PresentationFormat>
  <Paragraphs>70</Paragraphs>
  <Slides>9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Poppins Light</vt:lpstr>
      <vt:lpstr>Arial Black</vt:lpstr>
      <vt:lpstr>Calibri</vt:lpstr>
      <vt:lpstr>Roboto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Frank Volpi</cp:lastModifiedBy>
  <cp:revision>2</cp:revision>
  <dcterms:created xsi:type="dcterms:W3CDTF">2025-05-19T17:09:48Z</dcterms:created>
  <dcterms:modified xsi:type="dcterms:W3CDTF">2025-05-19T17:16:52Z</dcterms:modified>
</cp:coreProperties>
</file>